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11A697"/>
    <a:srgbClr val="0A665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788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1279-F9C7-416E-88D6-FD3228D85143}" type="datetimeFigureOut">
              <a:rPr lang="de-DE" smtClean="0"/>
              <a:t>29.03.2023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224D5-DEAA-4F21-8A69-5DC87C37AA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2018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1279-F9C7-416E-88D6-FD3228D85143}" type="datetimeFigureOut">
              <a:rPr lang="de-DE" smtClean="0"/>
              <a:t>29.03.2023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224D5-DEAA-4F21-8A69-5DC87C37AA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0082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1279-F9C7-416E-88D6-FD3228D85143}" type="datetimeFigureOut">
              <a:rPr lang="de-DE" smtClean="0"/>
              <a:t>29.03.2023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224D5-DEAA-4F21-8A69-5DC87C37AA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4971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1279-F9C7-416E-88D6-FD3228D85143}" type="datetimeFigureOut">
              <a:rPr lang="de-DE" smtClean="0"/>
              <a:t>29.03.2023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224D5-DEAA-4F21-8A69-5DC87C37AA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418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1279-F9C7-416E-88D6-FD3228D85143}" type="datetimeFigureOut">
              <a:rPr lang="de-DE" smtClean="0"/>
              <a:t>29.03.2023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224D5-DEAA-4F21-8A69-5DC87C37AA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4406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1279-F9C7-416E-88D6-FD3228D85143}" type="datetimeFigureOut">
              <a:rPr lang="de-DE" smtClean="0"/>
              <a:t>29.03.2023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224D5-DEAA-4F21-8A69-5DC87C37AA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727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1279-F9C7-416E-88D6-FD3228D85143}" type="datetimeFigureOut">
              <a:rPr lang="de-DE" smtClean="0"/>
              <a:t>29.03.2023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224D5-DEAA-4F21-8A69-5DC87C37AA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415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1279-F9C7-416E-88D6-FD3228D85143}" type="datetimeFigureOut">
              <a:rPr lang="de-DE" smtClean="0"/>
              <a:t>29.03.2023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224D5-DEAA-4F21-8A69-5DC87C37AA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1709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1279-F9C7-416E-88D6-FD3228D85143}" type="datetimeFigureOut">
              <a:rPr lang="de-DE" smtClean="0"/>
              <a:t>29.03.2023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224D5-DEAA-4F21-8A69-5DC87C37AA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3092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1279-F9C7-416E-88D6-FD3228D85143}" type="datetimeFigureOut">
              <a:rPr lang="de-DE" smtClean="0"/>
              <a:t>29.03.2023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224D5-DEAA-4F21-8A69-5DC87C37AA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5664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1279-F9C7-416E-88D6-FD3228D85143}" type="datetimeFigureOut">
              <a:rPr lang="de-DE" smtClean="0"/>
              <a:t>29.03.2023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224D5-DEAA-4F21-8A69-5DC87C37AA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1255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D1279-F9C7-416E-88D6-FD3228D85143}" type="datetimeFigureOut">
              <a:rPr lang="de-DE" smtClean="0"/>
              <a:t>29.03.2023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224D5-DEAA-4F21-8A69-5DC87C37AA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847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D43A072F-5545-4612-A978-85F06E686C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210847"/>
              </p:ext>
            </p:extLst>
          </p:nvPr>
        </p:nvGraphicFramePr>
        <p:xfrm>
          <a:off x="93000" y="906374"/>
          <a:ext cx="9720000" cy="5267549"/>
        </p:xfrm>
        <a:graphic>
          <a:graphicData uri="http://schemas.openxmlformats.org/drawingml/2006/table">
            <a:tbl>
              <a:tblPr bandRow="1">
                <a:solidFill>
                  <a:srgbClr val="F0F0F0"/>
                </a:solidFill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3092164016"/>
                    </a:ext>
                  </a:extLst>
                </a:gridCol>
                <a:gridCol w="4140000">
                  <a:extLst>
                    <a:ext uri="{9D8B030D-6E8A-4147-A177-3AD203B41FA5}">
                      <a16:colId xmlns:a16="http://schemas.microsoft.com/office/drawing/2014/main" val="59294802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41411739"/>
                    </a:ext>
                  </a:extLst>
                </a:gridCol>
                <a:gridCol w="4140000">
                  <a:extLst>
                    <a:ext uri="{9D8B030D-6E8A-4147-A177-3AD203B41FA5}">
                      <a16:colId xmlns:a16="http://schemas.microsoft.com/office/drawing/2014/main" val="37001998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7200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11:00</a:t>
                      </a:r>
                    </a:p>
                  </a:txBody>
                  <a:tcPr marL="72000" marT="18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-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Eintreffen der Teilnehmer/-innen, Mittagsimbiss und Networking</a:t>
                      </a:r>
                    </a:p>
                  </a:txBody>
                  <a:tcPr marL="72000" marT="18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15:50</a:t>
                      </a:r>
                    </a:p>
                  </a:txBody>
                  <a:tcPr marL="72000" marT="18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-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Aktuelle Schwerpunkte und Projekte</a:t>
                      </a:r>
                      <a:endParaRPr lang="de-DE" sz="1000" b="1" i="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89535" marT="180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343579"/>
                  </a:ext>
                </a:extLst>
              </a:tr>
              <a:tr h="1185046">
                <a:tc>
                  <a:txBody>
                    <a:bodyPr/>
                    <a:lstStyle/>
                    <a:p>
                      <a:pPr marL="7200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13:00</a:t>
                      </a:r>
                    </a:p>
                    <a:p>
                      <a:pPr marL="7200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0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7200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b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13:15</a:t>
                      </a: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13:30</a:t>
                      </a:r>
                    </a:p>
                    <a:p>
                      <a:pPr marL="7200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0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2000" marT="18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1800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DE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Begrüßung und Einführung in die DELFI-Konferenz </a:t>
                      </a:r>
                    </a:p>
                    <a:p>
                      <a:pPr marL="72000" indent="-1800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Grußwort</a:t>
                      </a:r>
                      <a:br>
                        <a:rPr lang="de-DE" sz="10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de-DE" sz="1000" b="0" i="0" kern="1200" dirty="0">
                          <a:solidFill>
                            <a:srgbClr val="11A697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Oliver Krischer, Minister des MUNV NRW</a:t>
                      </a:r>
                    </a:p>
                    <a:p>
                      <a:pPr marL="72000" marR="0" lvl="0" indent="-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0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000" b="0" i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mproving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multimodal transport in the EU – revision of MMTIS</a:t>
                      </a:r>
                      <a:br>
                        <a:rPr lang="de-DE" sz="10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de-DE" sz="1000" b="0" i="0" kern="1200" dirty="0">
                          <a:solidFill>
                            <a:srgbClr val="11A697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Petra </a:t>
                      </a:r>
                      <a:r>
                        <a:rPr lang="de-DE" sz="1000" b="0" i="0" kern="1200" dirty="0" err="1">
                          <a:solidFill>
                            <a:srgbClr val="11A697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Soderqvist</a:t>
                      </a:r>
                      <a:r>
                        <a:rPr lang="de-DE" sz="1000" b="0" i="0" kern="1200" dirty="0">
                          <a:solidFill>
                            <a:srgbClr val="11A697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, EU, DG-MOVE</a:t>
                      </a:r>
                    </a:p>
                    <a:p>
                      <a:pPr marL="72000" marR="0" lvl="0" indent="-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Keynote </a:t>
                      </a:r>
                      <a:br>
                        <a:rPr lang="de-DE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de-DE" sz="1000" i="0" dirty="0">
                          <a:latin typeface="+mn-lt"/>
                          <a:cs typeface="Calibri" panose="020F0502020204030204" pitchFamily="34" charset="0"/>
                        </a:rPr>
                        <a:t>Zukunft eines attraktiven und digitalen öffentlichen Personennahverkehrs </a:t>
                      </a:r>
                      <a:br>
                        <a:rPr lang="de-DE" sz="1000" i="0" dirty="0">
                          <a:latin typeface="+mn-lt"/>
                          <a:cs typeface="Calibri" panose="020F0502020204030204" pitchFamily="34" charset="0"/>
                        </a:rPr>
                      </a:br>
                      <a:r>
                        <a:rPr lang="de-DE" sz="1000" i="0" dirty="0">
                          <a:solidFill>
                            <a:srgbClr val="11A697"/>
                          </a:solidFill>
                          <a:latin typeface="+mn-lt"/>
                          <a:cs typeface="Calibri" panose="020F0502020204030204" pitchFamily="34" charset="0"/>
                        </a:rPr>
                        <a:t>Birgit Breitfuß-Renner, BMDV</a:t>
                      </a:r>
                    </a:p>
                  </a:txBody>
                  <a:tcPr marL="72000" marT="18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endParaRPr lang="de-DE" sz="10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2000" marT="18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18000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DE" sz="10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Wie viel Kohle braucht's von der Lausitz ins Rheinische Revier? – Regionsübergreifende Tarifinformation mit </a:t>
                      </a:r>
                      <a:r>
                        <a:rPr lang="de-DE" sz="10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DELTa</a:t>
                      </a:r>
                      <a:br>
                        <a:rPr lang="de-DE" sz="10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de-DE" sz="1000" i="0" kern="1200" dirty="0">
                          <a:solidFill>
                            <a:srgbClr val="11A697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Jürgen Roß, VBB </a:t>
                      </a:r>
                    </a:p>
                    <a:p>
                      <a:pPr marL="72000" indent="-18000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DE" sz="10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Voll, voller, am vollsten – Auslastungssteuerung im Lichte von Corona </a:t>
                      </a:r>
                      <a:br>
                        <a:rPr lang="de-DE" sz="10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de-DE" sz="10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und 9€ - Ticket</a:t>
                      </a:r>
                      <a:br>
                        <a:rPr lang="de-DE" sz="10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de-DE" sz="1000" i="0" kern="1200" dirty="0">
                          <a:solidFill>
                            <a:srgbClr val="11A697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Katja Machatsch, DB-Regio und Andreas Kolmer, LNVG</a:t>
                      </a:r>
                    </a:p>
                    <a:p>
                      <a:pPr marL="72000" indent="-18000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DE" sz="10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Hier, dort und überall: Flexible Mobilität in ÖPNV-Auskunftssystemen </a:t>
                      </a:r>
                      <a:br>
                        <a:rPr lang="de-DE" sz="10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de-DE" sz="1000" i="0" kern="1200" dirty="0">
                          <a:solidFill>
                            <a:srgbClr val="11A697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Sefa Tasdemir, VRR und David Lopez-Hernandez, VRR</a:t>
                      </a:r>
                    </a:p>
                    <a:p>
                      <a:pPr marL="72000" indent="-18000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DE" sz="10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Fragen und Antworten</a:t>
                      </a:r>
                      <a:br>
                        <a:rPr lang="de-DE" sz="10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endParaRPr lang="de-DE" sz="10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2000" marR="89535" marT="180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933336"/>
                  </a:ext>
                </a:extLst>
              </a:tr>
              <a:tr h="1086179">
                <a:tc>
                  <a:txBody>
                    <a:bodyPr/>
                    <a:lstStyle/>
                    <a:p>
                      <a:pPr marL="7200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13:45</a:t>
                      </a:r>
                    </a:p>
                  </a:txBody>
                  <a:tcPr marL="72000" marT="18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18000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DELFI heute und morgen </a:t>
                      </a:r>
                    </a:p>
                    <a:p>
                      <a:pPr marL="72000" indent="-18000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DE" sz="10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Treiber der Mobilitätswende – die Strategie DELFI-2030!</a:t>
                      </a:r>
                      <a:br>
                        <a:rPr lang="de-DE" sz="10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de-DE" sz="1000" i="0" dirty="0">
                          <a:solidFill>
                            <a:srgbClr val="11A697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Dr. Robin Fink, Vorsitzender des DELFI-Lenkungsausschusses, MUNV NRW </a:t>
                      </a:r>
                      <a:endParaRPr lang="de-DE" sz="1000" b="0" i="0" dirty="0">
                        <a:solidFill>
                          <a:srgbClr val="11A697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72000" indent="-18000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DE" sz="10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Von der Theorie zur Praxis:  DELFI, die tun was! </a:t>
                      </a:r>
                      <a:br>
                        <a:rPr lang="de-D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de-DE" sz="1000" i="0" kern="1200" dirty="0">
                          <a:solidFill>
                            <a:srgbClr val="11A697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Jürgen Roß, DELFI-Vorstandsvorsitzender</a:t>
                      </a:r>
                    </a:p>
                    <a:p>
                      <a:pPr marL="72000" indent="-18000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DE" sz="1000" i="0" dirty="0">
                          <a:latin typeface="+mn-lt"/>
                          <a:cs typeface="Calibri" panose="020F0502020204030204" pitchFamily="34" charset="0"/>
                        </a:rPr>
                        <a:t>Die </a:t>
                      </a:r>
                      <a:r>
                        <a:rPr lang="de-DE" sz="1000" i="0" dirty="0" err="1">
                          <a:latin typeface="+mn-lt"/>
                          <a:cs typeface="Calibri" panose="020F0502020204030204" pitchFamily="34" charset="0"/>
                        </a:rPr>
                        <a:t>Mobilithek</a:t>
                      </a:r>
                      <a:r>
                        <a:rPr lang="de-DE" sz="1000" i="0" dirty="0">
                          <a:latin typeface="+mn-lt"/>
                          <a:cs typeface="Calibri" panose="020F0502020204030204" pitchFamily="34" charset="0"/>
                        </a:rPr>
                        <a:t> - der Nationale Zugangspunkt für Mobilitätsdaten, auch des ÖPNV </a:t>
                      </a:r>
                      <a:br>
                        <a:rPr lang="de-DE" sz="1000" i="0" dirty="0">
                          <a:latin typeface="+mn-lt"/>
                          <a:cs typeface="Calibri" panose="020F0502020204030204" pitchFamily="34" charset="0"/>
                        </a:rPr>
                      </a:br>
                      <a:r>
                        <a:rPr lang="de-DE" sz="1000" i="0" dirty="0">
                          <a:solidFill>
                            <a:srgbClr val="11A697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P</a:t>
                      </a:r>
                      <a:r>
                        <a:rPr lang="de-DE" sz="1000" i="0" dirty="0">
                          <a:solidFill>
                            <a:srgbClr val="11A697"/>
                          </a:solidFill>
                          <a:latin typeface="+mn-lt"/>
                          <a:cs typeface="Calibri" panose="020F0502020204030204" pitchFamily="34" charset="0"/>
                        </a:rPr>
                        <a:t>eter </a:t>
                      </a:r>
                      <a:r>
                        <a:rPr lang="de-DE" sz="1000" i="0" dirty="0" err="1">
                          <a:solidFill>
                            <a:srgbClr val="11A697"/>
                          </a:solidFill>
                          <a:latin typeface="+mn-lt"/>
                          <a:cs typeface="Calibri" panose="020F0502020204030204" pitchFamily="34" charset="0"/>
                        </a:rPr>
                        <a:t>Lubrich</a:t>
                      </a:r>
                      <a:r>
                        <a:rPr lang="de-DE" sz="1000" i="0" dirty="0">
                          <a:solidFill>
                            <a:srgbClr val="11A697"/>
                          </a:solidFill>
                          <a:latin typeface="+mn-lt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de-DE" sz="1000" i="0" dirty="0" err="1">
                          <a:solidFill>
                            <a:srgbClr val="11A697"/>
                          </a:solidFill>
                          <a:latin typeface="+mn-lt"/>
                          <a:cs typeface="Calibri" panose="020F0502020204030204" pitchFamily="34" charset="0"/>
                        </a:rPr>
                        <a:t>BASt</a:t>
                      </a:r>
                      <a:endParaRPr lang="de-DE" sz="1000" i="0" dirty="0">
                        <a:solidFill>
                          <a:srgbClr val="11A697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marL="72000" indent="-18000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DE" sz="10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Fragen und Antworten</a:t>
                      </a:r>
                    </a:p>
                  </a:txBody>
                  <a:tcPr marL="72000" marR="89535" marT="180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16:55</a:t>
                      </a:r>
                    </a:p>
                    <a:p>
                      <a:pPr marL="7200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0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endParaRPr lang="de-DE" sz="10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b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b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17:55</a:t>
                      </a: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2000" marT="18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18000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DE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Podiumsdiskussion</a:t>
                      </a:r>
                      <a:r>
                        <a:rPr lang="de-DE" sz="1000" i="0" dirty="0">
                          <a:solidFill>
                            <a:srgbClr val="80808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72000" marR="0" lvl="0" indent="-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000" i="0" dirty="0">
                          <a:latin typeface="+mn-lt"/>
                          <a:cs typeface="Calibri" panose="020F0502020204030204" pitchFamily="34" charset="0"/>
                        </a:rPr>
                        <a:t>Mobilitätsdaten – Schlüssel für die Mobilitätswende oder nur nettes Beiwerk?</a:t>
                      </a:r>
                      <a:br>
                        <a:rPr lang="de-DE" sz="1000" i="0" dirty="0">
                          <a:latin typeface="+mn-lt"/>
                          <a:cs typeface="Calibri" panose="020F0502020204030204" pitchFamily="34" charset="0"/>
                        </a:rPr>
                      </a:br>
                      <a:r>
                        <a:rPr lang="de-DE" sz="1000" i="0" kern="1200" dirty="0">
                          <a:solidFill>
                            <a:srgbClr val="11A697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Frank Krüger, BMDV   </a:t>
                      </a:r>
                      <a:br>
                        <a:rPr lang="de-DE" sz="1000" i="0" kern="1200" dirty="0">
                          <a:solidFill>
                            <a:srgbClr val="11A697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de-DE" sz="1000" i="0" kern="1200" dirty="0">
                          <a:solidFill>
                            <a:srgbClr val="11A697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Jürgen Roß, DELFI</a:t>
                      </a:r>
                      <a:br>
                        <a:rPr lang="de-DE" sz="1000" i="0" dirty="0">
                          <a:latin typeface="+mn-lt"/>
                          <a:cs typeface="Calibri" panose="020F0502020204030204" pitchFamily="34" charset="0"/>
                        </a:rPr>
                      </a:br>
                      <a:r>
                        <a:rPr lang="de-DE" sz="1000" i="0" kern="1200" dirty="0">
                          <a:solidFill>
                            <a:srgbClr val="11A697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Ralf Nachbar, Mi</a:t>
                      </a:r>
                      <a:br>
                        <a:rPr lang="de-DE" sz="1000" i="0" kern="1200" dirty="0">
                          <a:solidFill>
                            <a:srgbClr val="11A697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de-DE" sz="1000" i="0" kern="1200" dirty="0">
                          <a:solidFill>
                            <a:srgbClr val="11A697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Martin Schmitz, VDV</a:t>
                      </a:r>
                      <a:br>
                        <a:rPr lang="de-DE" sz="1000" i="0" kern="1200" dirty="0">
                          <a:solidFill>
                            <a:srgbClr val="11A697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de-DE" sz="1000" i="0" kern="1200" dirty="0">
                          <a:solidFill>
                            <a:srgbClr val="11A697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Karl-Peter Naumann; Fahrgast Pro Bahn    </a:t>
                      </a:r>
                      <a:br>
                        <a:rPr lang="de-DE" sz="1000" i="0" kern="1200" dirty="0">
                          <a:solidFill>
                            <a:srgbClr val="11A697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br>
                        <a:rPr lang="de-DE" sz="1000" i="0" kern="1200" dirty="0">
                          <a:solidFill>
                            <a:srgbClr val="11A697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br>
                        <a:rPr lang="de-DE" sz="1000" i="0" kern="1200" dirty="0">
                          <a:solidFill>
                            <a:srgbClr val="11A697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de-DE" sz="10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Verabschiedung 1. Tag </a:t>
                      </a:r>
                      <a:endParaRPr lang="de-DE" sz="10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2000" marR="89535" marT="180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660315"/>
                  </a:ext>
                </a:extLst>
              </a:tr>
              <a:tr h="385673">
                <a:tc>
                  <a:txBody>
                    <a:bodyPr/>
                    <a:lstStyle/>
                    <a:p>
                      <a:pPr marL="7200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14:50</a:t>
                      </a:r>
                    </a:p>
                  </a:txBody>
                  <a:tcPr marL="72000" marT="18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18000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DE" sz="1000" b="1" i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Kaffeepause und Networking</a:t>
                      </a:r>
                    </a:p>
                  </a:txBody>
                  <a:tcPr marL="72000" marR="89535" marT="180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b="1" i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19:30</a:t>
                      </a:r>
                      <a:endParaRPr lang="de-DE" sz="10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2000" marT="18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-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Beginn Abendveranstaltung</a:t>
                      </a:r>
                      <a:endParaRPr lang="de-DE" sz="1000" i="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89535" marT="180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732250"/>
                  </a:ext>
                </a:extLst>
              </a:tr>
            </a:tbl>
          </a:graphicData>
        </a:graphic>
      </p:graphicFrame>
      <p:sp>
        <p:nvSpPr>
          <p:cNvPr id="14" name="Textfeld 13">
            <a:extLst>
              <a:ext uri="{FF2B5EF4-FFF2-40B4-BE49-F238E27FC236}">
                <a16:creationId xmlns:a16="http://schemas.microsoft.com/office/drawing/2014/main" id="{50D0AA56-61A6-4343-A5DC-B3C281D33693}"/>
              </a:ext>
            </a:extLst>
          </p:cNvPr>
          <p:cNvSpPr txBox="1"/>
          <p:nvPr/>
        </p:nvSpPr>
        <p:spPr>
          <a:xfrm>
            <a:off x="0" y="0"/>
            <a:ext cx="9906000" cy="600164"/>
          </a:xfrm>
          <a:prstGeom prst="rect">
            <a:avLst/>
          </a:prstGeom>
          <a:solidFill>
            <a:srgbClr val="11A697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de-DE" sz="1400" b="1" dirty="0">
                <a:solidFill>
                  <a:schemeClr val="bg1"/>
                </a:solidFill>
              </a:rPr>
              <a:t>4. DELFI-Konferenz 2023 in Berlin - Rahmenprogramm</a:t>
            </a:r>
          </a:p>
          <a:p>
            <a:pPr algn="ctr">
              <a:spcBef>
                <a:spcPts val="600"/>
              </a:spcBef>
            </a:pPr>
            <a:r>
              <a:rPr lang="de-DE" sz="1400" i="1" dirty="0">
                <a:solidFill>
                  <a:schemeClr val="bg1"/>
                </a:solidFill>
                <a:effectLst/>
              </a:rPr>
              <a:t>Fahrgastinformation - auf zu neuen Gipfeln</a:t>
            </a:r>
            <a:r>
              <a:rPr lang="de-DE" sz="1400" i="0" dirty="0">
                <a:solidFill>
                  <a:schemeClr val="bg1"/>
                </a:solidFill>
                <a:effectLst/>
              </a:rPr>
              <a:t>!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E926F2A-7D8F-4DE7-91AA-99F8808B432E}"/>
              </a:ext>
            </a:extLst>
          </p:cNvPr>
          <p:cNvSpPr txBox="1"/>
          <p:nvPr/>
        </p:nvSpPr>
        <p:spPr>
          <a:xfrm>
            <a:off x="-3797" y="633771"/>
            <a:ext cx="9906000" cy="261610"/>
          </a:xfrm>
          <a:prstGeom prst="rect">
            <a:avLst/>
          </a:prstGeom>
          <a:solidFill>
            <a:srgbClr val="11A697">
              <a:alpha val="14902"/>
            </a:srgbClr>
          </a:solidFill>
          <a:ln>
            <a:noFill/>
          </a:ln>
        </p:spPr>
        <p:txBody>
          <a:bodyPr wrap="square" rtlCol="0" anchor="b">
            <a:spAutoFit/>
          </a:bodyPr>
          <a:lstStyle/>
          <a:p>
            <a:pPr algn="ctr"/>
            <a:r>
              <a:rPr lang="de-DE" sz="1050" b="1" dirty="0">
                <a:solidFill>
                  <a:srgbClr val="0A665D"/>
                </a:solidFill>
              </a:rPr>
              <a:t>1. Tag | 21. März 2023</a:t>
            </a:r>
          </a:p>
        </p:txBody>
      </p:sp>
      <p:pic>
        <p:nvPicPr>
          <p:cNvPr id="8" name="Grafik 7" descr="Ein Bild, das Text, Geschirr, Teller enthält.&#10;&#10;Automatisch generierte Beschreibung">
            <a:extLst>
              <a:ext uri="{FF2B5EF4-FFF2-40B4-BE49-F238E27FC236}">
                <a16:creationId xmlns:a16="http://schemas.microsoft.com/office/drawing/2014/main" id="{F61BBC32-291F-409E-A35D-734C1FADA55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90" y="43544"/>
            <a:ext cx="1173134" cy="451972"/>
          </a:xfrm>
          <a:prstGeom prst="rect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D9E4D2F0-A0EA-4BAE-A1FB-C7C2BB6B2B85}"/>
              </a:ext>
            </a:extLst>
          </p:cNvPr>
          <p:cNvSpPr txBox="1"/>
          <p:nvPr/>
        </p:nvSpPr>
        <p:spPr>
          <a:xfrm>
            <a:off x="-3797" y="6619124"/>
            <a:ext cx="9906000" cy="215444"/>
          </a:xfrm>
          <a:prstGeom prst="rect">
            <a:avLst/>
          </a:prstGeom>
          <a:solidFill>
            <a:srgbClr val="11A697">
              <a:alpha val="14902"/>
            </a:srgbClr>
          </a:solidFill>
          <a:ln>
            <a:noFill/>
          </a:ln>
        </p:spPr>
        <p:txBody>
          <a:bodyPr wrap="square" rtlCol="0" anchor="b">
            <a:spAutoFit/>
          </a:bodyPr>
          <a:lstStyle/>
          <a:p>
            <a:pPr algn="ctr">
              <a:tabLst>
                <a:tab pos="9594850" algn="l"/>
              </a:tabLst>
            </a:pPr>
            <a:r>
              <a:rPr lang="de-DE" sz="800" b="1">
                <a:solidFill>
                  <a:srgbClr val="0A665D"/>
                </a:solidFill>
              </a:rPr>
              <a:t>Programm Stand 21.03.2023</a:t>
            </a:r>
            <a:endParaRPr lang="de-DE" sz="800" b="1" dirty="0">
              <a:solidFill>
                <a:srgbClr val="0A665D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05E2583D-B34B-45F3-ADE4-6519E6A78789}"/>
              </a:ext>
            </a:extLst>
          </p:cNvPr>
          <p:cNvSpPr/>
          <p:nvPr/>
        </p:nvSpPr>
        <p:spPr>
          <a:xfrm>
            <a:off x="-3797" y="0"/>
            <a:ext cx="9909797" cy="6858000"/>
          </a:xfrm>
          <a:prstGeom prst="rect">
            <a:avLst/>
          </a:prstGeom>
          <a:noFill/>
          <a:ln>
            <a:solidFill>
              <a:srgbClr val="11A6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0193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D43A072F-5545-4612-A978-85F06E686C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471495"/>
              </p:ext>
            </p:extLst>
          </p:nvPr>
        </p:nvGraphicFramePr>
        <p:xfrm>
          <a:off x="94138" y="895381"/>
          <a:ext cx="9720003" cy="5780294"/>
        </p:xfrm>
        <a:graphic>
          <a:graphicData uri="http://schemas.openxmlformats.org/drawingml/2006/table">
            <a:tbl>
              <a:tblPr bandRow="1">
                <a:solidFill>
                  <a:srgbClr val="F0F0F0"/>
                </a:solidFill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3092164016"/>
                    </a:ext>
                  </a:extLst>
                </a:gridCol>
                <a:gridCol w="4140001">
                  <a:extLst>
                    <a:ext uri="{9D8B030D-6E8A-4147-A177-3AD203B41FA5}">
                      <a16:colId xmlns:a16="http://schemas.microsoft.com/office/drawing/2014/main" val="59294802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41411739"/>
                    </a:ext>
                  </a:extLst>
                </a:gridCol>
                <a:gridCol w="4140002">
                  <a:extLst>
                    <a:ext uri="{9D8B030D-6E8A-4147-A177-3AD203B41FA5}">
                      <a16:colId xmlns:a16="http://schemas.microsoft.com/office/drawing/2014/main" val="3700199899"/>
                    </a:ext>
                  </a:extLst>
                </a:gridCol>
              </a:tblGrid>
              <a:tr h="321569">
                <a:tc>
                  <a:txBody>
                    <a:bodyPr/>
                    <a:lstStyle/>
                    <a:p>
                      <a:pPr marL="7200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09:00</a:t>
                      </a:r>
                    </a:p>
                  </a:txBody>
                  <a:tcPr marL="72000" marT="18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-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Einführung in den 2. Tag </a:t>
                      </a:r>
                    </a:p>
                  </a:txBody>
                  <a:tcPr marL="72000" marT="18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11:40</a:t>
                      </a:r>
                    </a:p>
                  </a:txBody>
                  <a:tcPr marL="72000" marT="18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-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Vorträge im Plenum</a:t>
                      </a:r>
                    </a:p>
                  </a:txBody>
                  <a:tcPr marL="72000" marR="89535" marT="180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343579"/>
                  </a:ext>
                </a:extLst>
              </a:tr>
              <a:tr h="5402174">
                <a:tc>
                  <a:txBody>
                    <a:bodyPr/>
                    <a:lstStyle/>
                    <a:p>
                      <a:pPr marL="7200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0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7200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0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7200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0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7200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0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7200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0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7200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0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7200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b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10:30</a:t>
                      </a:r>
                    </a:p>
                    <a:p>
                      <a:pPr marL="7200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11:00</a:t>
                      </a:r>
                    </a:p>
                    <a:p>
                      <a:pPr marL="7200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0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7200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0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7200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0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7200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b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b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b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11:30</a:t>
                      </a:r>
                    </a:p>
                  </a:txBody>
                  <a:tcPr marL="72000" marT="18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1800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DE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Vom Zwei- zum Vierzylinder: Blick unter die DELFI-Haube</a:t>
                      </a:r>
                    </a:p>
                    <a:p>
                      <a:pPr marL="72000" indent="-1800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DE" sz="10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Echtzeit für Alle – Die </a:t>
                      </a:r>
                      <a:r>
                        <a:rPr lang="de-DE" sz="1000" b="0" i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RegioCluster</a:t>
                      </a:r>
                      <a:r>
                        <a:rPr lang="de-DE" sz="10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als Turbo für den DELFI-Motor!</a:t>
                      </a:r>
                      <a:br>
                        <a:rPr lang="de-DE" sz="10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de-DE" sz="1000" b="0" i="0" kern="1200" dirty="0">
                          <a:solidFill>
                            <a:srgbClr val="11A697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Marco F. Gennaro, DELFI und Sandra </a:t>
                      </a:r>
                      <a:r>
                        <a:rPr lang="de-DE" sz="1000" b="0" i="0" kern="1200" dirty="0" err="1">
                          <a:solidFill>
                            <a:srgbClr val="11A697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Steinhübl</a:t>
                      </a:r>
                      <a:r>
                        <a:rPr lang="de-DE" sz="1000" b="0" i="0" kern="1200" dirty="0">
                          <a:solidFill>
                            <a:srgbClr val="11A697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, VBN</a:t>
                      </a:r>
                    </a:p>
                    <a:p>
                      <a:pPr marL="72000" marR="0" lvl="0" indent="-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0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Weg frei! Mit Daten zur Barrierefreiheit Hindernisse erfolgreich überwinden </a:t>
                      </a:r>
                      <a:br>
                        <a:rPr lang="de-DE" sz="10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de-DE" sz="1000" b="0" i="0" kern="1200" dirty="0">
                          <a:solidFill>
                            <a:srgbClr val="11A697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Stefan Markl, BEG und René Apitzsch, TU Chemnitz</a:t>
                      </a:r>
                    </a:p>
                    <a:p>
                      <a:pPr marL="72000" marR="0" lvl="0" indent="-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000" i="0" dirty="0">
                          <a:latin typeface="+mn-lt"/>
                          <a:cs typeface="Calibri" panose="020F0502020204030204" pitchFamily="34" charset="0"/>
                        </a:rPr>
                        <a:t>Qualität ist Alles – ohne Qualität ist Alles Nichts </a:t>
                      </a:r>
                      <a:br>
                        <a:rPr lang="de-DE" sz="1000" i="0" dirty="0">
                          <a:latin typeface="+mn-lt"/>
                          <a:cs typeface="Calibri" panose="020F0502020204030204" pitchFamily="34" charset="0"/>
                        </a:rPr>
                      </a:br>
                      <a:r>
                        <a:rPr lang="de-DE" sz="1000" i="0" dirty="0">
                          <a:solidFill>
                            <a:srgbClr val="11A697"/>
                          </a:solidFill>
                          <a:latin typeface="+mn-lt"/>
                          <a:cs typeface="Calibri" panose="020F0502020204030204" pitchFamily="34" charset="0"/>
                        </a:rPr>
                        <a:t>Jörg Franzen, IVU und Stefan Engelhardt, MENTZ </a:t>
                      </a:r>
                    </a:p>
                    <a:p>
                      <a:pPr marL="72000" marR="0" lvl="0" indent="-1800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000" b="1" i="0" dirty="0">
                          <a:latin typeface="+mn-lt"/>
                          <a:cs typeface="Calibri" panose="020F0502020204030204" pitchFamily="34" charset="0"/>
                        </a:rPr>
                        <a:t>Fragen und Antworte</a:t>
                      </a:r>
                    </a:p>
                    <a:p>
                      <a:pPr marL="72000" marR="0" lvl="0" indent="-1800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000" b="1" i="0" dirty="0">
                          <a:latin typeface="+mn-lt"/>
                          <a:cs typeface="Calibri" panose="020F0502020204030204" pitchFamily="34" charset="0"/>
                        </a:rPr>
                        <a:t>Kaffeepause und Networking</a:t>
                      </a:r>
                    </a:p>
                    <a:p>
                      <a:pPr marL="72000" marR="0" lvl="0" indent="-1800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Gebrauch erwünscht! Nutzen von DELFI im Alltag &gt;&gt; Parallele Sessions </a:t>
                      </a:r>
                    </a:p>
                    <a:p>
                      <a:pPr marL="2520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de-DE" sz="10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Datenbereitstellung durch DELFI – Plattformen, Prozesse und Formate, die DODP!  (</a:t>
                      </a:r>
                      <a:r>
                        <a:rPr lang="de-DE" sz="10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Raum Europasaal)</a:t>
                      </a:r>
                      <a:br>
                        <a:rPr lang="de-DE" sz="10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de-DE" sz="1000" i="0" dirty="0">
                          <a:solidFill>
                            <a:srgbClr val="11A697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Sefa Tasdemir, VRR</a:t>
                      </a:r>
                    </a:p>
                    <a:p>
                      <a:pPr marL="2520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de-DE" sz="10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Das Zentrale Haltestellenverzeichnis: Inhalt, Funktionalitäten und Nutzung (</a:t>
                      </a:r>
                      <a:r>
                        <a:rPr lang="de-DE" sz="10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Raum Westfalen)</a:t>
                      </a:r>
                      <a:br>
                        <a:rPr lang="de-D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de-DE" sz="1000" i="0" kern="1200" dirty="0">
                          <a:solidFill>
                            <a:srgbClr val="11A697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Holger Löhner, WVI</a:t>
                      </a:r>
                    </a:p>
                    <a:p>
                      <a:pPr marL="2520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de-DE" sz="1000" i="0" dirty="0">
                          <a:latin typeface="+mn-lt"/>
                          <a:cs typeface="Calibri" panose="020F0502020204030204" pitchFamily="34" charset="0"/>
                        </a:rPr>
                        <a:t>Die hybride DELFI-Auskunft – was sie liefert und wie sie funktioniert am Beispiel „DEFAS“ </a:t>
                      </a:r>
                      <a:r>
                        <a:rPr lang="de-DE" sz="10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de-DE" sz="10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Raum Rheinland)</a:t>
                      </a:r>
                      <a:br>
                        <a:rPr lang="de-DE" sz="1000" i="0" dirty="0">
                          <a:latin typeface="+mn-lt"/>
                          <a:cs typeface="Calibri" panose="020F0502020204030204" pitchFamily="34" charset="0"/>
                        </a:rPr>
                      </a:br>
                      <a:r>
                        <a:rPr lang="de-DE" sz="1000" i="0" dirty="0">
                          <a:solidFill>
                            <a:srgbClr val="11A697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Stefan Markl, BEG und </a:t>
                      </a:r>
                      <a:r>
                        <a:rPr lang="de-DE" sz="1000" b="0" i="0" kern="1200" dirty="0">
                          <a:solidFill>
                            <a:srgbClr val="11A697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Marco F. Gennaro, DELFI</a:t>
                      </a:r>
                      <a:endParaRPr lang="de-DE" sz="1000" i="0" dirty="0">
                        <a:solidFill>
                          <a:srgbClr val="11A697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2340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de-DE" sz="10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Kurze Pause </a:t>
                      </a:r>
                      <a:r>
                        <a:rPr lang="de-DE" sz="1000" b="0" i="1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(Raumwechsel)</a:t>
                      </a:r>
                      <a:endParaRPr lang="de-DE" sz="1000" b="0" i="1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2000" marT="18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b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b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b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b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b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b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b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b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b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b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b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b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b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b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b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b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b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b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b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b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b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b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b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b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b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endParaRPr lang="de-DE" sz="10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13:20 </a:t>
                      </a:r>
                      <a:endParaRPr lang="de-DE" sz="10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bis 15:00 </a:t>
                      </a:r>
                      <a:endParaRPr lang="de-DE" sz="10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2000" marT="18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0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DELFI im Ländle</a:t>
                      </a:r>
                      <a:br>
                        <a:rPr lang="de-DE" sz="10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de-DE" sz="1000" i="0" kern="1200" dirty="0">
                          <a:solidFill>
                            <a:srgbClr val="11A697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Wolfgang Schroeder, NVBW</a:t>
                      </a:r>
                    </a:p>
                    <a:p>
                      <a:pPr marL="720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0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DELFI mit EU-Spirit in Europa </a:t>
                      </a:r>
                      <a:br>
                        <a:rPr lang="de-DE" sz="10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fr-FR" sz="1000" i="0" kern="1200" dirty="0">
                          <a:solidFill>
                            <a:srgbClr val="11A697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Claire </a:t>
                      </a:r>
                      <a:r>
                        <a:rPr lang="fr-FR" sz="1000" i="0" kern="1200" dirty="0" err="1">
                          <a:solidFill>
                            <a:srgbClr val="11A697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Heidsiek</a:t>
                      </a:r>
                      <a:r>
                        <a:rPr lang="fr-FR" sz="1000" i="0" kern="1200" dirty="0">
                          <a:solidFill>
                            <a:srgbClr val="11A697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, Région Grand Est</a:t>
                      </a:r>
                    </a:p>
                    <a:p>
                      <a:pPr marL="72000" marR="0" lvl="0" indent="-4572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Fragen und Antworten</a:t>
                      </a:r>
                    </a:p>
                    <a:p>
                      <a:pPr marL="720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0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DELFI zur Qualitätssicherung bei der DB </a:t>
                      </a:r>
                      <a:br>
                        <a:rPr lang="de-DE" sz="10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de-DE" sz="1000" i="0" kern="1200" dirty="0">
                          <a:solidFill>
                            <a:srgbClr val="11A697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Leif Oberste-Berghaus, DB T.R</a:t>
                      </a:r>
                    </a:p>
                    <a:p>
                      <a:pPr marL="720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0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DELFI in der Verwendung bei Mi</a:t>
                      </a:r>
                      <a:br>
                        <a:rPr lang="de-DE" sz="10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fr-FR" sz="1000" i="0" kern="1200" dirty="0">
                          <a:solidFill>
                            <a:srgbClr val="11A697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Ralf Nachbar, Mi </a:t>
                      </a:r>
                    </a:p>
                    <a:p>
                      <a:pPr marL="720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0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DELFI am Beispiel von Google</a:t>
                      </a:r>
                      <a:br>
                        <a:rPr lang="de-DE" sz="10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fr-FR" sz="1000" i="0" kern="1200" dirty="0" err="1">
                          <a:solidFill>
                            <a:srgbClr val="11A697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Britta</a:t>
                      </a:r>
                      <a:r>
                        <a:rPr lang="fr-FR" sz="1000" i="0" kern="1200" dirty="0">
                          <a:solidFill>
                            <a:srgbClr val="11A697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000" i="0" kern="1200" dirty="0" err="1">
                          <a:solidFill>
                            <a:srgbClr val="11A697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Dürscheid</a:t>
                      </a:r>
                      <a:r>
                        <a:rPr lang="fr-FR" sz="1000" i="0" kern="1200" dirty="0">
                          <a:solidFill>
                            <a:srgbClr val="11A697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, Google</a:t>
                      </a:r>
                    </a:p>
                    <a:p>
                      <a:pPr marL="72000" marR="0" lvl="0" indent="-4572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Fragen und Antworten</a:t>
                      </a:r>
                    </a:p>
                    <a:p>
                      <a:pPr marL="720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0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DELFI und Mobility Data Space</a:t>
                      </a:r>
                      <a:br>
                        <a:rPr lang="de-DE" sz="10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de-DE" sz="10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Der Mobility Data Space: Basis für neue Geschäftsmodelle </a:t>
                      </a:r>
                      <a:br>
                        <a:rPr lang="de-DE" sz="10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de-DE" sz="10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 auch mit DELFI-Produkten?</a:t>
                      </a:r>
                      <a:br>
                        <a:rPr lang="de-DE" sz="10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fr-FR" sz="1000" i="0" kern="1200" dirty="0">
                          <a:solidFill>
                            <a:srgbClr val="11A697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Dr. Tobias </a:t>
                      </a:r>
                      <a:r>
                        <a:rPr lang="fr-FR" sz="1000" i="0" kern="1200" dirty="0" err="1">
                          <a:solidFill>
                            <a:srgbClr val="11A697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Miethaner</a:t>
                      </a:r>
                      <a:r>
                        <a:rPr lang="fr-FR" sz="1000" i="0" kern="1200" dirty="0">
                          <a:solidFill>
                            <a:srgbClr val="11A697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, DRM</a:t>
                      </a:r>
                    </a:p>
                    <a:p>
                      <a:pPr marL="72000" marR="0" lvl="0" indent="-4572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F</a:t>
                      </a:r>
                      <a: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ragen und Antworten</a:t>
                      </a:r>
                    </a:p>
                    <a:p>
                      <a:pPr marL="72000" marR="0" lvl="0" indent="-4572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Verabschiedung 2. Tag</a:t>
                      </a:r>
                    </a:p>
                    <a:p>
                      <a:pPr marL="72000" marR="0" lvl="0" indent="-45720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Imbiss und Veranstaltungsende </a:t>
                      </a:r>
                      <a:br>
                        <a:rPr lang="de-DE" sz="10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endParaRPr lang="de-DE" sz="10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2000" marR="89535" marT="180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933336"/>
                  </a:ext>
                </a:extLst>
              </a:tr>
            </a:tbl>
          </a:graphicData>
        </a:graphic>
      </p:graphicFrame>
      <p:sp>
        <p:nvSpPr>
          <p:cNvPr id="14" name="Textfeld 13">
            <a:extLst>
              <a:ext uri="{FF2B5EF4-FFF2-40B4-BE49-F238E27FC236}">
                <a16:creationId xmlns:a16="http://schemas.microsoft.com/office/drawing/2014/main" id="{50D0AA56-61A6-4343-A5DC-B3C281D33693}"/>
              </a:ext>
            </a:extLst>
          </p:cNvPr>
          <p:cNvSpPr txBox="1"/>
          <p:nvPr/>
        </p:nvSpPr>
        <p:spPr>
          <a:xfrm>
            <a:off x="0" y="0"/>
            <a:ext cx="9906000" cy="600164"/>
          </a:xfrm>
          <a:prstGeom prst="rect">
            <a:avLst/>
          </a:prstGeom>
          <a:solidFill>
            <a:srgbClr val="11A697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de-DE" sz="1400" b="1" dirty="0">
                <a:solidFill>
                  <a:schemeClr val="bg1"/>
                </a:solidFill>
              </a:rPr>
              <a:t>4. DELFI-Konferenz 2023 in Berlin - Rahmenprogramm</a:t>
            </a:r>
          </a:p>
          <a:p>
            <a:pPr algn="ctr">
              <a:spcBef>
                <a:spcPts val="600"/>
              </a:spcBef>
            </a:pPr>
            <a:r>
              <a:rPr lang="de-DE" sz="1400" i="1" dirty="0">
                <a:solidFill>
                  <a:schemeClr val="bg1"/>
                </a:solidFill>
                <a:effectLst/>
              </a:rPr>
              <a:t>Fahrgastinformation - auf zu neuen Gipfeln</a:t>
            </a:r>
            <a:r>
              <a:rPr lang="de-DE" sz="1400" i="0" dirty="0">
                <a:solidFill>
                  <a:schemeClr val="bg1"/>
                </a:solidFill>
                <a:effectLst/>
              </a:rPr>
              <a:t>!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E926F2A-7D8F-4DE7-91AA-99F8808B432E}"/>
              </a:ext>
            </a:extLst>
          </p:cNvPr>
          <p:cNvSpPr txBox="1"/>
          <p:nvPr/>
        </p:nvSpPr>
        <p:spPr>
          <a:xfrm>
            <a:off x="-3797" y="633771"/>
            <a:ext cx="9906000" cy="261610"/>
          </a:xfrm>
          <a:prstGeom prst="rect">
            <a:avLst/>
          </a:prstGeom>
          <a:solidFill>
            <a:srgbClr val="11A697">
              <a:alpha val="14902"/>
            </a:srgbClr>
          </a:solidFill>
          <a:ln>
            <a:noFill/>
          </a:ln>
        </p:spPr>
        <p:txBody>
          <a:bodyPr wrap="square" rtlCol="0" anchor="b">
            <a:spAutoFit/>
          </a:bodyPr>
          <a:lstStyle/>
          <a:p>
            <a:pPr algn="ctr"/>
            <a:r>
              <a:rPr lang="de-DE" sz="1050" b="1" dirty="0">
                <a:solidFill>
                  <a:srgbClr val="0A665D"/>
                </a:solidFill>
              </a:rPr>
              <a:t>2. Tag | 22. März 2023</a:t>
            </a:r>
          </a:p>
        </p:txBody>
      </p:sp>
      <p:pic>
        <p:nvPicPr>
          <p:cNvPr id="8" name="Grafik 7" descr="Ein Bild, das Text, Geschirr, Teller enthält.&#10;&#10;Automatisch generierte Beschreibung">
            <a:extLst>
              <a:ext uri="{FF2B5EF4-FFF2-40B4-BE49-F238E27FC236}">
                <a16:creationId xmlns:a16="http://schemas.microsoft.com/office/drawing/2014/main" id="{F61BBC32-291F-409E-A35D-734C1FADA55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90" y="68257"/>
            <a:ext cx="1173134" cy="451972"/>
          </a:xfrm>
          <a:prstGeom prst="rect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D9E4D2F0-A0EA-4BAE-A1FB-C7C2BB6B2B85}"/>
              </a:ext>
            </a:extLst>
          </p:cNvPr>
          <p:cNvSpPr txBox="1"/>
          <p:nvPr/>
        </p:nvSpPr>
        <p:spPr>
          <a:xfrm>
            <a:off x="-3797" y="6631481"/>
            <a:ext cx="9906000" cy="215444"/>
          </a:xfrm>
          <a:prstGeom prst="rect">
            <a:avLst/>
          </a:prstGeom>
          <a:solidFill>
            <a:srgbClr val="11A697">
              <a:alpha val="14902"/>
            </a:srgbClr>
          </a:solidFill>
          <a:ln>
            <a:noFill/>
          </a:ln>
        </p:spPr>
        <p:txBody>
          <a:bodyPr wrap="square" rtlCol="0" anchor="b">
            <a:spAutoFit/>
          </a:bodyPr>
          <a:lstStyle/>
          <a:p>
            <a:pPr algn="ctr">
              <a:tabLst>
                <a:tab pos="9594850" algn="l"/>
              </a:tabLst>
            </a:pPr>
            <a:r>
              <a:rPr lang="de-DE" sz="800" b="1" dirty="0">
                <a:solidFill>
                  <a:srgbClr val="0A665D"/>
                </a:solidFill>
              </a:rPr>
              <a:t>Programm Stand 21.03.2023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E063614-F424-45EF-9D78-1AA5EB74B882}"/>
              </a:ext>
            </a:extLst>
          </p:cNvPr>
          <p:cNvSpPr/>
          <p:nvPr/>
        </p:nvSpPr>
        <p:spPr>
          <a:xfrm>
            <a:off x="-3797" y="0"/>
            <a:ext cx="9909797" cy="6858000"/>
          </a:xfrm>
          <a:prstGeom prst="rect">
            <a:avLst/>
          </a:prstGeom>
          <a:noFill/>
          <a:ln>
            <a:solidFill>
              <a:srgbClr val="11A6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5797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629</Words>
  <Application>Microsoft Office PowerPoint</Application>
  <PresentationFormat>A4-Papier (210 x 297 mm)</PresentationFormat>
  <Paragraphs>87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Sabrina Nabholz</dc:creator>
  <cp:lastModifiedBy>Sabrina Nabholz</cp:lastModifiedBy>
  <cp:revision>30</cp:revision>
  <dcterms:created xsi:type="dcterms:W3CDTF">2022-09-15T06:03:29Z</dcterms:created>
  <dcterms:modified xsi:type="dcterms:W3CDTF">2023-03-29T12:56:22Z</dcterms:modified>
</cp:coreProperties>
</file>